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75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-drives\ashafer1\ENGR%20330\ENGR_window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Total Cost for 3'x5' Windows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669152053186366"/>
          <c:y val="0.1431209874982558"/>
          <c:w val="0.82360884755648778"/>
          <c:h val="0.6924585388768919"/>
        </c:manualLayout>
      </c:layout>
      <c:lineChart>
        <c:grouping val="standard"/>
        <c:varyColors val="0"/>
        <c:ser>
          <c:idx val="0"/>
          <c:order val="0"/>
          <c:tx>
            <c:strRef>
              <c:f>Sheet3!$E$2</c:f>
              <c:strCache>
                <c:ptCount val="1"/>
                <c:pt idx="0">
                  <c:v>ThermaStar</c:v>
                </c:pt>
              </c:strCache>
            </c:strRef>
          </c:tx>
          <c:marker>
            <c:symbol val="none"/>
          </c:marker>
          <c:cat>
            <c:numRef>
              <c:f>Sheet3!$A$3:$A$22</c:f>
              <c:numCache>
                <c:formatCode>General</c:formatCode>
                <c:ptCount val="2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</c:numCache>
            </c:numRef>
          </c:cat>
          <c:val>
            <c:numRef>
              <c:f>Sheet3!$K$2:$K$22</c:f>
              <c:numCache>
                <c:formatCode>General</c:formatCode>
                <c:ptCount val="21"/>
                <c:pt idx="0">
                  <c:v>994</c:v>
                </c:pt>
                <c:pt idx="1">
                  <c:v>1547</c:v>
                </c:pt>
                <c:pt idx="2">
                  <c:v>2100</c:v>
                </c:pt>
                <c:pt idx="3">
                  <c:v>2653</c:v>
                </c:pt>
                <c:pt idx="4">
                  <c:v>3206</c:v>
                </c:pt>
                <c:pt idx="5">
                  <c:v>3759</c:v>
                </c:pt>
                <c:pt idx="6">
                  <c:v>4312</c:v>
                </c:pt>
                <c:pt idx="7">
                  <c:v>4865</c:v>
                </c:pt>
                <c:pt idx="8">
                  <c:v>5418</c:v>
                </c:pt>
                <c:pt idx="9">
                  <c:v>5971</c:v>
                </c:pt>
                <c:pt idx="10">
                  <c:v>6524</c:v>
                </c:pt>
                <c:pt idx="11">
                  <c:v>7077</c:v>
                </c:pt>
                <c:pt idx="12">
                  <c:v>7630</c:v>
                </c:pt>
                <c:pt idx="13">
                  <c:v>8183</c:v>
                </c:pt>
                <c:pt idx="14">
                  <c:v>8736</c:v>
                </c:pt>
                <c:pt idx="15">
                  <c:v>9289</c:v>
                </c:pt>
                <c:pt idx="16">
                  <c:v>9842</c:v>
                </c:pt>
                <c:pt idx="17">
                  <c:v>10395</c:v>
                </c:pt>
                <c:pt idx="18">
                  <c:v>10948</c:v>
                </c:pt>
                <c:pt idx="19">
                  <c:v>11501</c:v>
                </c:pt>
                <c:pt idx="20">
                  <c:v>12054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Sheet3!$E$46</c:f>
              <c:strCache>
                <c:ptCount val="1"/>
                <c:pt idx="0">
                  <c:v>Betterbilt</c:v>
                </c:pt>
              </c:strCache>
            </c:strRef>
          </c:tx>
          <c:marker>
            <c:symbol val="none"/>
          </c:marker>
          <c:cat>
            <c:multiLvlStrRef>
              <c:f>Sheet3!#REF!</c:f>
            </c:multiLvlStrRef>
          </c:cat>
          <c:val>
            <c:numRef>
              <c:f>Sheet3!$K$46:$K$66</c:f>
              <c:numCache>
                <c:formatCode>General</c:formatCode>
                <c:ptCount val="21"/>
                <c:pt idx="0">
                  <c:v>637</c:v>
                </c:pt>
                <c:pt idx="1">
                  <c:v>1342</c:v>
                </c:pt>
                <c:pt idx="2">
                  <c:v>2047</c:v>
                </c:pt>
                <c:pt idx="3">
                  <c:v>2752</c:v>
                </c:pt>
                <c:pt idx="4">
                  <c:v>3457</c:v>
                </c:pt>
                <c:pt idx="5">
                  <c:v>4162</c:v>
                </c:pt>
                <c:pt idx="6">
                  <c:v>4867</c:v>
                </c:pt>
                <c:pt idx="7">
                  <c:v>5572</c:v>
                </c:pt>
                <c:pt idx="8">
                  <c:v>6277</c:v>
                </c:pt>
                <c:pt idx="9">
                  <c:v>6982</c:v>
                </c:pt>
                <c:pt idx="10">
                  <c:v>7687</c:v>
                </c:pt>
                <c:pt idx="11">
                  <c:v>8392</c:v>
                </c:pt>
                <c:pt idx="12">
                  <c:v>9097</c:v>
                </c:pt>
                <c:pt idx="13">
                  <c:v>9802</c:v>
                </c:pt>
                <c:pt idx="14">
                  <c:v>10507</c:v>
                </c:pt>
                <c:pt idx="15">
                  <c:v>11212</c:v>
                </c:pt>
                <c:pt idx="16">
                  <c:v>11917</c:v>
                </c:pt>
                <c:pt idx="17">
                  <c:v>12622</c:v>
                </c:pt>
                <c:pt idx="18">
                  <c:v>13327</c:v>
                </c:pt>
                <c:pt idx="19">
                  <c:v>14032</c:v>
                </c:pt>
                <c:pt idx="20">
                  <c:v>14737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Sheet3!$E$68</c:f>
              <c:strCache>
                <c:ptCount val="1"/>
                <c:pt idx="0">
                  <c:v>Showcase</c:v>
                </c:pt>
              </c:strCache>
            </c:strRef>
          </c:tx>
          <c:marker>
            <c:symbol val="none"/>
          </c:marker>
          <c:val>
            <c:numRef>
              <c:f>Sheet3!$K$68:$K$88</c:f>
              <c:numCache>
                <c:formatCode>General</c:formatCode>
                <c:ptCount val="21"/>
                <c:pt idx="0">
                  <c:v>630</c:v>
                </c:pt>
                <c:pt idx="1">
                  <c:v>1190</c:v>
                </c:pt>
                <c:pt idx="2">
                  <c:v>1750</c:v>
                </c:pt>
                <c:pt idx="3">
                  <c:v>2310</c:v>
                </c:pt>
                <c:pt idx="4">
                  <c:v>2870</c:v>
                </c:pt>
                <c:pt idx="5">
                  <c:v>3430</c:v>
                </c:pt>
                <c:pt idx="6">
                  <c:v>3990</c:v>
                </c:pt>
                <c:pt idx="7">
                  <c:v>4550</c:v>
                </c:pt>
                <c:pt idx="8">
                  <c:v>5110</c:v>
                </c:pt>
                <c:pt idx="9">
                  <c:v>5670</c:v>
                </c:pt>
                <c:pt idx="10">
                  <c:v>6230</c:v>
                </c:pt>
                <c:pt idx="11">
                  <c:v>6790</c:v>
                </c:pt>
                <c:pt idx="12">
                  <c:v>7350</c:v>
                </c:pt>
                <c:pt idx="13">
                  <c:v>7910</c:v>
                </c:pt>
                <c:pt idx="14">
                  <c:v>8470</c:v>
                </c:pt>
                <c:pt idx="15">
                  <c:v>9030</c:v>
                </c:pt>
                <c:pt idx="16">
                  <c:v>9590</c:v>
                </c:pt>
                <c:pt idx="17">
                  <c:v>10150</c:v>
                </c:pt>
                <c:pt idx="18">
                  <c:v>10710</c:v>
                </c:pt>
                <c:pt idx="19">
                  <c:v>11270</c:v>
                </c:pt>
                <c:pt idx="20">
                  <c:v>11830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Sheet3!$E$24</c:f>
              <c:strCache>
                <c:ptCount val="1"/>
                <c:pt idx="0">
                  <c:v>Ply Gem</c:v>
                </c:pt>
              </c:strCache>
            </c:strRef>
          </c:tx>
          <c:marker>
            <c:symbol val="none"/>
          </c:marker>
          <c:val>
            <c:numRef>
              <c:f>Sheet3!$K$24:$K$44</c:f>
              <c:numCache>
                <c:formatCode>General</c:formatCode>
                <c:ptCount val="21"/>
                <c:pt idx="0">
                  <c:v>938</c:v>
                </c:pt>
                <c:pt idx="1">
                  <c:v>1500</c:v>
                </c:pt>
                <c:pt idx="2">
                  <c:v>2062</c:v>
                </c:pt>
                <c:pt idx="3">
                  <c:v>2624</c:v>
                </c:pt>
                <c:pt idx="4">
                  <c:v>3186</c:v>
                </c:pt>
                <c:pt idx="5">
                  <c:v>3748</c:v>
                </c:pt>
                <c:pt idx="6">
                  <c:v>4310</c:v>
                </c:pt>
                <c:pt idx="7">
                  <c:v>4872</c:v>
                </c:pt>
                <c:pt idx="8">
                  <c:v>5434</c:v>
                </c:pt>
                <c:pt idx="9">
                  <c:v>5996</c:v>
                </c:pt>
                <c:pt idx="10">
                  <c:v>6558</c:v>
                </c:pt>
                <c:pt idx="11">
                  <c:v>7120</c:v>
                </c:pt>
                <c:pt idx="12">
                  <c:v>7682</c:v>
                </c:pt>
                <c:pt idx="13">
                  <c:v>8244</c:v>
                </c:pt>
                <c:pt idx="14">
                  <c:v>8806</c:v>
                </c:pt>
                <c:pt idx="15">
                  <c:v>9368</c:v>
                </c:pt>
                <c:pt idx="16">
                  <c:v>9930</c:v>
                </c:pt>
                <c:pt idx="17">
                  <c:v>10492</c:v>
                </c:pt>
                <c:pt idx="18">
                  <c:v>11054</c:v>
                </c:pt>
                <c:pt idx="19">
                  <c:v>11616</c:v>
                </c:pt>
                <c:pt idx="20">
                  <c:v>12178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Sheet3!$E$90</c:f>
              <c:strCache>
                <c:ptCount val="1"/>
                <c:pt idx="0">
                  <c:v>JELD-WEN</c:v>
                </c:pt>
              </c:strCache>
            </c:strRef>
          </c:tx>
          <c:marker>
            <c:symbol val="none"/>
          </c:marker>
          <c:val>
            <c:numRef>
              <c:f>Sheet3!$K$90:$K$110</c:f>
              <c:numCache>
                <c:formatCode>General</c:formatCode>
                <c:ptCount val="21"/>
                <c:pt idx="0">
                  <c:v>1589</c:v>
                </c:pt>
                <c:pt idx="1">
                  <c:v>2106</c:v>
                </c:pt>
                <c:pt idx="2">
                  <c:v>2623</c:v>
                </c:pt>
                <c:pt idx="3">
                  <c:v>3140</c:v>
                </c:pt>
                <c:pt idx="4">
                  <c:v>3657</c:v>
                </c:pt>
                <c:pt idx="5">
                  <c:v>4174</c:v>
                </c:pt>
                <c:pt idx="6">
                  <c:v>4691</c:v>
                </c:pt>
                <c:pt idx="7">
                  <c:v>5208</c:v>
                </c:pt>
                <c:pt idx="8">
                  <c:v>5725</c:v>
                </c:pt>
                <c:pt idx="9">
                  <c:v>6242</c:v>
                </c:pt>
                <c:pt idx="10">
                  <c:v>6759</c:v>
                </c:pt>
                <c:pt idx="11">
                  <c:v>7276</c:v>
                </c:pt>
                <c:pt idx="12">
                  <c:v>7793</c:v>
                </c:pt>
                <c:pt idx="13">
                  <c:v>8310</c:v>
                </c:pt>
                <c:pt idx="14">
                  <c:v>8827</c:v>
                </c:pt>
                <c:pt idx="15">
                  <c:v>9344</c:v>
                </c:pt>
                <c:pt idx="16">
                  <c:v>9861</c:v>
                </c:pt>
                <c:pt idx="17">
                  <c:v>10378</c:v>
                </c:pt>
                <c:pt idx="18">
                  <c:v>10895</c:v>
                </c:pt>
                <c:pt idx="19">
                  <c:v>11412</c:v>
                </c:pt>
                <c:pt idx="20">
                  <c:v>11929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577856"/>
        <c:axId val="103598720"/>
      </c:lineChart>
      <c:catAx>
        <c:axId val="1035778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years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3598720"/>
        <c:crosses val="autoZero"/>
        <c:auto val="1"/>
        <c:lblAlgn val="ctr"/>
        <c:lblOffset val="100"/>
        <c:noMultiLvlLbl val="0"/>
      </c:catAx>
      <c:valAx>
        <c:axId val="1035987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Total Cost</a:t>
                </a:r>
              </a:p>
            </c:rich>
          </c:tx>
          <c:layout>
            <c:manualLayout>
              <c:xMode val="edge"/>
              <c:yMode val="edge"/>
              <c:x val="1.666666666666668E-2"/>
              <c:y val="0.3291039661708956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35778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6069860677474754"/>
          <c:y val="0.33305113638950568"/>
          <c:w val="0.31680705784008628"/>
          <c:h val="0.1601460067882604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5D343EA-DE8A-49DF-B3A1-1A0FCA89E1FE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DCA325-F350-435F-9C61-505198D970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87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514600" y="0"/>
            <a:ext cx="6629400" cy="1219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>
                  <a:alpha val="55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b="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657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52400" y="685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ENGR330-1 Engineering</a:t>
            </a:r>
          </a:p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Service Projects</a:t>
            </a:r>
            <a:endParaRPr lang="en-US" sz="1200" b="1" dirty="0">
              <a:latin typeface="Verdana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pPr algn="l"/>
            <a:r>
              <a:rPr lang="en-US" sz="3200" dirty="0" smtClean="0"/>
              <a:t>	Project</a:t>
            </a:r>
            <a:r>
              <a:rPr lang="en-US" sz="3200" dirty="0"/>
              <a:t>: </a:t>
            </a:r>
            <a:r>
              <a:rPr lang="en-US" sz="3200" dirty="0" smtClean="0"/>
              <a:t>   	Window 			    Technology</a:t>
            </a:r>
            <a:endParaRPr lang="en-US" sz="3200" dirty="0"/>
          </a:p>
        </p:txBody>
      </p:sp>
      <p:sp>
        <p:nvSpPr>
          <p:cNvPr id="1660931" name="Rectangle 3"/>
          <p:cNvSpPr>
            <a:spLocks noChangeArrowheads="1"/>
          </p:cNvSpPr>
          <p:nvPr/>
        </p:nvSpPr>
        <p:spPr bwMode="auto">
          <a:xfrm>
            <a:off x="228600" y="5638801"/>
            <a:ext cx="8589962" cy="942321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/>
              <a:t>Benefits</a:t>
            </a:r>
            <a:r>
              <a:rPr lang="en-US" sz="1400" dirty="0" smtClean="0"/>
              <a:t>:  (quantify the effects on the following for the homeowner)</a:t>
            </a:r>
            <a:endParaRPr lang="en-US" sz="1400" dirty="0"/>
          </a:p>
          <a:p>
            <a:pPr defTabSz="820738"/>
            <a:r>
              <a:rPr lang="en-US" sz="1400" smtClean="0"/>
              <a:t>  HEALTH</a:t>
            </a:r>
            <a:r>
              <a:rPr lang="en-US" sz="1400" dirty="0" smtClean="0"/>
              <a:t>: 			</a:t>
            </a:r>
            <a:r>
              <a:rPr lang="en-US" sz="1400" smtClean="0"/>
              <a:t>		SUSTAINABILITY</a:t>
            </a:r>
            <a:r>
              <a:rPr lang="en-US" sz="1400" dirty="0" smtClean="0"/>
              <a:t>:</a:t>
            </a:r>
            <a:endParaRPr lang="en-US" sz="1400" dirty="0"/>
          </a:p>
          <a:p>
            <a:pPr defTabSz="820738"/>
            <a:r>
              <a:rPr lang="en-US" sz="1400" dirty="0"/>
              <a:t>  COST:      </a:t>
            </a:r>
            <a:r>
              <a:rPr lang="en-US" sz="1400" dirty="0" smtClean="0"/>
              <a:t>			</a:t>
            </a:r>
            <a:r>
              <a:rPr lang="en-US" sz="1400" dirty="0"/>
              <a:t>	                   </a:t>
            </a:r>
            <a:r>
              <a:rPr lang="en-US" sz="1400" dirty="0" smtClean="0"/>
              <a:t>	DURABILITY:  </a:t>
            </a:r>
          </a:p>
          <a:p>
            <a:pPr defTabSz="820738"/>
            <a:endParaRPr lang="en-US" sz="1400" dirty="0"/>
          </a:p>
        </p:txBody>
      </p:sp>
      <p:sp>
        <p:nvSpPr>
          <p:cNvPr id="1660933" name="Text Box 5"/>
          <p:cNvSpPr txBox="1">
            <a:spLocks noChangeArrowheads="1"/>
          </p:cNvSpPr>
          <p:nvPr/>
        </p:nvSpPr>
        <p:spPr bwMode="auto">
          <a:xfrm>
            <a:off x="5908675" y="3219450"/>
            <a:ext cx="1939925" cy="752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2048" tIns="41025" rIns="82048" bIns="41025">
            <a:spAutoFit/>
          </a:bodyPr>
          <a:lstStyle/>
          <a:p>
            <a:pPr algn="ctr" defTabSz="820738">
              <a:spcBef>
                <a:spcPct val="50000"/>
              </a:spcBef>
            </a:pPr>
            <a:r>
              <a:rPr lang="en-US" sz="2200"/>
              <a:t>Image from Project</a:t>
            </a:r>
          </a:p>
        </p:txBody>
      </p:sp>
      <p:sp>
        <p:nvSpPr>
          <p:cNvPr id="1660937" name="Rectangle 9"/>
          <p:cNvSpPr>
            <a:spLocks noChangeArrowheads="1"/>
          </p:cNvSpPr>
          <p:nvPr/>
        </p:nvSpPr>
        <p:spPr bwMode="auto">
          <a:xfrm>
            <a:off x="298450" y="1268413"/>
            <a:ext cx="8448675" cy="9423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 smtClean="0"/>
              <a:t>Background</a:t>
            </a:r>
            <a:r>
              <a:rPr lang="en-US" sz="1400" dirty="0" smtClean="0"/>
              <a:t>:  Information regarding specific window choice will vary according to product </a:t>
            </a:r>
            <a:r>
              <a:rPr lang="en-US" sz="1400" dirty="0" err="1" smtClean="0"/>
              <a:t>availabiltiy</a:t>
            </a:r>
            <a:r>
              <a:rPr lang="en-US" sz="1400" dirty="0" smtClean="0"/>
              <a:t>.  The University of Minnesota has made their research into different window options available at www.efficientwindows.org.</a:t>
            </a:r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298450" y="1828800"/>
            <a:ext cx="4086225" cy="5035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Objectives: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A guide to choosing the most efficient and cost-effective window for any </a:t>
            </a:r>
            <a:r>
              <a:rPr lang="en-US" sz="1400" dirty="0" err="1" smtClean="0"/>
              <a:t>HfH</a:t>
            </a:r>
            <a:r>
              <a:rPr lang="en-US" sz="1400" dirty="0" smtClean="0"/>
              <a:t> house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r>
              <a:rPr lang="en-US" sz="1400" b="1" u="sng" dirty="0" smtClean="0"/>
              <a:t>Findings/Solutions: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/>
              <a:t>Climate and Location 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 South-Central Region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/>
              <a:t>Orientation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Generally avoid East and West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/>
              <a:t>Window Area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/>
              <a:t>Shading Conditions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Low-E coating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/>
              <a:t>Window Type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U-Value ≤ 0.35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SHGC ≤ 0.30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 smtClean="0"/>
              <a:t>Installation</a:t>
            </a:r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defTabSz="820738"/>
            <a:endParaRPr lang="en-US" sz="1400" dirty="0"/>
          </a:p>
          <a:p>
            <a:pPr defTabSz="820738"/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1660941" name="Rectangle 13"/>
          <p:cNvSpPr>
            <a:spLocks noChangeArrowheads="1"/>
          </p:cNvSpPr>
          <p:nvPr/>
        </p:nvSpPr>
        <p:spPr bwMode="auto">
          <a:xfrm>
            <a:off x="4114800" y="1752600"/>
            <a:ext cx="4703762" cy="37338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1</a:t>
            </a:fld>
            <a:endParaRPr lang="en-US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3200432"/>
              </p:ext>
            </p:extLst>
          </p:nvPr>
        </p:nvGraphicFramePr>
        <p:xfrm>
          <a:off x="4114800" y="1752600"/>
          <a:ext cx="4703762" cy="3733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107</Words>
  <Application>Microsoft Office PowerPoint</Application>
  <PresentationFormat>On-screen Show (4:3)</PresentationFormat>
  <Paragraphs>31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Project:     Window        Technology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Wells</dc:creator>
  <cp:lastModifiedBy>Anna J Shafer</cp:lastModifiedBy>
  <cp:revision>60</cp:revision>
  <dcterms:created xsi:type="dcterms:W3CDTF">2009-01-03T18:21:19Z</dcterms:created>
  <dcterms:modified xsi:type="dcterms:W3CDTF">2011-11-15T17:26:29Z</dcterms:modified>
</cp:coreProperties>
</file>